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uce" pitchFamily="2" charset="77"/>
      <p:regular r:id="rId16"/>
    </p:embeddedFont>
    <p:embeddedFont>
      <p:font typeface="Open Sauce Bold Italics" pitchFamily="2" charset="77"/>
      <p:regular r:id="rId17"/>
      <p:bold r:id="rId18"/>
      <p:italic r:id="rId19"/>
      <p:boldItalic r:id="rId20"/>
    </p:embeddedFont>
    <p:embeddedFont>
      <p:font typeface="Open Sauce Italics" pitchFamily="2" charset="77"/>
      <p:regular r:id="rId21"/>
      <p:italic r:id="rId22"/>
    </p:embeddedFont>
    <p:embeddedFont>
      <p:font typeface="Open Sauce SemiBold" pitchFamily="2" charset="77"/>
      <p:regular r:id="rId23"/>
      <p:bold r:id="rId24"/>
    </p:embeddedFont>
    <p:embeddedFont>
      <p:font typeface="Radley" pitchFamily="2" charset="77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 autoAdjust="0"/>
    <p:restoredTop sz="85281" autoAdjust="0"/>
  </p:normalViewPr>
  <p:slideViewPr>
    <p:cSldViewPr>
      <p:cViewPr varScale="1">
        <p:scale>
          <a:sx n="64" d="100"/>
          <a:sy n="64" d="100"/>
        </p:scale>
        <p:origin x="9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F824-713C-B74A-B572-A7DFC4AD6626}" type="datetimeFigureOut">
              <a:rPr lang="en-US" smtClean="0"/>
              <a:t>7/29/22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A1C45-B1F4-FD4E-A731-E882E23A9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5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A1C45-B1F4-FD4E-A731-E882E23A97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A1C45-B1F4-FD4E-A731-E882E23A97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5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77/0743558405274876" TargetMode="External"/><Relationship Id="rId13" Type="http://schemas.openxmlformats.org/officeDocument/2006/relationships/hyperlink" Target="https://doi.org/10.1177/0956797613494853" TargetMode="External"/><Relationship Id="rId3" Type="http://schemas.openxmlformats.org/officeDocument/2006/relationships/hyperlink" Target="https://doi.org/10.1007/978-3-319-73820-8" TargetMode="External"/><Relationship Id="rId7" Type="http://schemas.openxmlformats.org/officeDocument/2006/relationships/hyperlink" Target="https://doi.org/10.1016/j.jesp.2010.03.002" TargetMode="External"/><Relationship Id="rId12" Type="http://schemas.openxmlformats.org/officeDocument/2006/relationships/hyperlink" Target="https://doi.org/10.1080/03610730802716413" TargetMode="External"/><Relationship Id="rId2" Type="http://schemas.openxmlformats.org/officeDocument/2006/relationships/hyperlink" Target="https://doi.org/10.1093/geronb/gbaa069" TargetMode="External"/><Relationship Id="rId16" Type="http://schemas.openxmlformats.org/officeDocument/2006/relationships/hyperlink" Target="https://doi.org/10.1093/geronb/gbw0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80/13607863.2017.1390733" TargetMode="External"/><Relationship Id="rId11" Type="http://schemas.openxmlformats.org/officeDocument/2006/relationships/hyperlink" Target="https://doi.org/10.1037/0882-7974.21.3.621" TargetMode="External"/><Relationship Id="rId5" Type="http://schemas.openxmlformats.org/officeDocument/2006/relationships/hyperlink" Target="https://doi.org/10.1371/journal.pone.0220857" TargetMode="External"/><Relationship Id="rId15" Type="http://schemas.openxmlformats.org/officeDocument/2006/relationships/hyperlink" Target="https://doi.org/10.1093/geronb/63.6.P377" TargetMode="External"/><Relationship Id="rId10" Type="http://schemas.openxmlformats.org/officeDocument/2006/relationships/hyperlink" Target="https://doi.org/10.1093/geronb/58.1.P3" TargetMode="External"/><Relationship Id="rId4" Type="http://schemas.openxmlformats.org/officeDocument/2006/relationships/hyperlink" Target="https://doi.org/10.1080/13607863.2013.869545" TargetMode="External"/><Relationship Id="rId9" Type="http://schemas.openxmlformats.org/officeDocument/2006/relationships/hyperlink" Target="https://doi.org/10.1081/13607860310001613347" TargetMode="External"/><Relationship Id="rId14" Type="http://schemas.openxmlformats.org/officeDocument/2006/relationships/hyperlink" Target="https://doi.org/10.1093/geronb/gbw04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80/13607863.2018.1523875" TargetMode="External"/><Relationship Id="rId13" Type="http://schemas.openxmlformats.org/officeDocument/2006/relationships/hyperlink" Target="https://doi.org/10.1016/j.jpsychores.2021.110616" TargetMode="External"/><Relationship Id="rId3" Type="http://schemas.openxmlformats.org/officeDocument/2006/relationships/hyperlink" Target="https://doi.org/10.1037/0022-3514.71.6.1092" TargetMode="External"/><Relationship Id="rId7" Type="http://schemas.openxmlformats.org/officeDocument/2006/relationships/hyperlink" Target="https://doi.org/10.3758/BF03193996" TargetMode="External"/><Relationship Id="rId12" Type="http://schemas.openxmlformats.org/officeDocument/2006/relationships/hyperlink" Target="https://doi.org/10.1093/geronb/gbv010" TargetMode="External"/><Relationship Id="rId2" Type="http://schemas.openxmlformats.org/officeDocument/2006/relationships/hyperlink" Target="https://doi.org/10.1080/08870446.2015.106113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93/geronb/gbr120" TargetMode="External"/><Relationship Id="rId11" Type="http://schemas.openxmlformats.org/officeDocument/2006/relationships/hyperlink" Target="https://doi.org/10.1093/geronb/gbs037" TargetMode="External"/><Relationship Id="rId5" Type="http://schemas.openxmlformats.org/officeDocument/2006/relationships/hyperlink" Target="https://doi.org/10.1037/0022-3514.66.6.989" TargetMode="External"/><Relationship Id="rId15" Type="http://schemas.openxmlformats.org/officeDocument/2006/relationships/hyperlink" Target="https://doi.org/10.1080/03610730600875759" TargetMode="External"/><Relationship Id="rId10" Type="http://schemas.openxmlformats.org/officeDocument/2006/relationships/hyperlink" Target="https://doi.org/10.1080/13607863.2010.536138" TargetMode="External"/><Relationship Id="rId4" Type="http://schemas.openxmlformats.org/officeDocument/2006/relationships/hyperlink" Target="https://doi.org/10.1111/j.1467-8721.2009.01662.x" TargetMode="External"/><Relationship Id="rId9" Type="http://schemas.openxmlformats.org/officeDocument/2006/relationships/hyperlink" Target="https://doi.org/10.1080/13607863.2014.915925" TargetMode="External"/><Relationship Id="rId14" Type="http://schemas.openxmlformats.org/officeDocument/2006/relationships/hyperlink" Target="https://doi.org/10.1371/journal.pone.01192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620" r="6915" b="9620"/>
          <a:stretch>
            <a:fillRect/>
          </a:stretch>
        </p:blipFill>
        <p:spPr>
          <a:xfrm>
            <a:off x="556136" y="4660592"/>
            <a:ext cx="9599406" cy="5103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442069" y="3254321"/>
            <a:ext cx="3873658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56136" y="1104900"/>
            <a:ext cx="11281613" cy="336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Radley"/>
              </a:rPr>
              <a:t>The Associations Between Subjective Age and Cognition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136" y="280362"/>
            <a:ext cx="21299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uce"/>
              </a:rPr>
              <a:t>Ruthie Miller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36381" y="280362"/>
            <a:ext cx="2832273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uce"/>
              </a:rPr>
              <a:t>THREE-MINUTE THESIS COMPETITION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99591" y="280362"/>
            <a:ext cx="2832273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uce"/>
              </a:rPr>
              <a:t>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96097" y="9110680"/>
            <a:ext cx="1096605" cy="147620"/>
            <a:chOff x="0" y="0"/>
            <a:chExt cx="3188796" cy="429260"/>
          </a:xfrm>
        </p:grpSpPr>
        <p:sp>
          <p:nvSpPr>
            <p:cNvPr id="3" name="Freeform 3"/>
            <p:cNvSpPr/>
            <p:nvPr/>
          </p:nvSpPr>
          <p:spPr>
            <a:xfrm>
              <a:off x="0" y="-5080"/>
              <a:ext cx="3188796" cy="434340"/>
            </a:xfrm>
            <a:custGeom>
              <a:avLst/>
              <a:gdLst/>
              <a:ahLst/>
              <a:cxnLst/>
              <a:rect l="l" t="t" r="r" b="b"/>
              <a:pathLst>
                <a:path w="3188796" h="434340">
                  <a:moveTo>
                    <a:pt x="3171016" y="187960"/>
                  </a:moveTo>
                  <a:lnTo>
                    <a:pt x="2909396" y="11430"/>
                  </a:lnTo>
                  <a:cubicBezTo>
                    <a:pt x="2891616" y="0"/>
                    <a:pt x="2868756" y="3810"/>
                    <a:pt x="2856056" y="21590"/>
                  </a:cubicBezTo>
                  <a:cubicBezTo>
                    <a:pt x="2844626" y="39370"/>
                    <a:pt x="2848436" y="62230"/>
                    <a:pt x="2866216" y="74930"/>
                  </a:cubicBezTo>
                  <a:lnTo>
                    <a:pt x="3024966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024966" y="257810"/>
                  </a:lnTo>
                  <a:lnTo>
                    <a:pt x="2866216" y="364490"/>
                  </a:lnTo>
                  <a:cubicBezTo>
                    <a:pt x="2848436" y="375920"/>
                    <a:pt x="2844626" y="400050"/>
                    <a:pt x="2856056" y="417830"/>
                  </a:cubicBezTo>
                  <a:cubicBezTo>
                    <a:pt x="2863676" y="429260"/>
                    <a:pt x="2875106" y="434340"/>
                    <a:pt x="2887806" y="434340"/>
                  </a:cubicBezTo>
                  <a:cubicBezTo>
                    <a:pt x="2895426" y="434340"/>
                    <a:pt x="2903046" y="431800"/>
                    <a:pt x="2909396" y="427990"/>
                  </a:cubicBezTo>
                  <a:lnTo>
                    <a:pt x="3172286" y="251460"/>
                  </a:lnTo>
                  <a:cubicBezTo>
                    <a:pt x="3182446" y="243840"/>
                    <a:pt x="3188796" y="232410"/>
                    <a:pt x="3188796" y="219710"/>
                  </a:cubicBezTo>
                  <a:cubicBezTo>
                    <a:pt x="3188796" y="207010"/>
                    <a:pt x="3182446" y="195580"/>
                    <a:pt x="3171016" y="18796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1765" y="1866390"/>
            <a:ext cx="6526733" cy="575094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496097" y="1104900"/>
            <a:ext cx="7235768" cy="735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Radley"/>
              </a:rPr>
              <a:t>What is subjective age?</a:t>
            </a:r>
          </a:p>
          <a:p>
            <a:pPr>
              <a:lnSpc>
                <a:spcPts val="5040"/>
              </a:lnSpc>
            </a:pPr>
            <a:endParaRPr lang="en-US" sz="8000">
              <a:solidFill>
                <a:srgbClr val="000000"/>
              </a:solidFill>
              <a:latin typeface="Radley"/>
            </a:endParaRPr>
          </a:p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Radley"/>
              </a:rPr>
              <a:t>What patterns does it follow over the lifespan?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99591" y="273948"/>
            <a:ext cx="2832273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uce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57607" y="7931150"/>
            <a:ext cx="509505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uce"/>
              </a:rPr>
              <a:t>Rubin &amp; Berntsen, 2006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00504" y="1660880"/>
            <a:ext cx="5215224" cy="696524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99591" y="280362"/>
            <a:ext cx="2832273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uce"/>
              </a:rPr>
              <a:t>03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1111" y="1143000"/>
            <a:ext cx="7069166" cy="722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79"/>
              </a:lnSpc>
            </a:pPr>
            <a:r>
              <a:rPr lang="en-US" sz="7999">
                <a:solidFill>
                  <a:srgbClr val="000000"/>
                </a:solidFill>
                <a:latin typeface="Radley"/>
              </a:rPr>
              <a:t>What relation does it have to cognition?</a:t>
            </a:r>
          </a:p>
          <a:p>
            <a:pPr>
              <a:lnSpc>
                <a:spcPts val="5919"/>
              </a:lnSpc>
            </a:pPr>
            <a:endParaRPr lang="en-US" sz="7999">
              <a:solidFill>
                <a:srgbClr val="000000"/>
              </a:solidFill>
              <a:latin typeface="Radley"/>
            </a:endParaRPr>
          </a:p>
          <a:p>
            <a:pPr>
              <a:lnSpc>
                <a:spcPts val="8479"/>
              </a:lnSpc>
            </a:pPr>
            <a:r>
              <a:rPr lang="en-US" sz="7999">
                <a:solidFill>
                  <a:srgbClr val="000000"/>
                </a:solidFill>
                <a:latin typeface="Radley"/>
              </a:rPr>
              <a:t>What gap is there in the literature?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621111" y="9258300"/>
            <a:ext cx="1096605" cy="147620"/>
            <a:chOff x="0" y="0"/>
            <a:chExt cx="3188796" cy="429260"/>
          </a:xfrm>
        </p:grpSpPr>
        <p:sp>
          <p:nvSpPr>
            <p:cNvPr id="6" name="Freeform 6"/>
            <p:cNvSpPr/>
            <p:nvPr/>
          </p:nvSpPr>
          <p:spPr>
            <a:xfrm>
              <a:off x="0" y="-5080"/>
              <a:ext cx="3188796" cy="434340"/>
            </a:xfrm>
            <a:custGeom>
              <a:avLst/>
              <a:gdLst/>
              <a:ahLst/>
              <a:cxnLst/>
              <a:rect l="l" t="t" r="r" b="b"/>
              <a:pathLst>
                <a:path w="3188796" h="434340">
                  <a:moveTo>
                    <a:pt x="3171016" y="187960"/>
                  </a:moveTo>
                  <a:lnTo>
                    <a:pt x="2909396" y="11430"/>
                  </a:lnTo>
                  <a:cubicBezTo>
                    <a:pt x="2891616" y="0"/>
                    <a:pt x="2868756" y="3810"/>
                    <a:pt x="2856056" y="21590"/>
                  </a:cubicBezTo>
                  <a:cubicBezTo>
                    <a:pt x="2844626" y="39370"/>
                    <a:pt x="2848436" y="62230"/>
                    <a:pt x="2866216" y="74930"/>
                  </a:cubicBezTo>
                  <a:lnTo>
                    <a:pt x="3024966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024966" y="257810"/>
                  </a:lnTo>
                  <a:lnTo>
                    <a:pt x="2866216" y="364490"/>
                  </a:lnTo>
                  <a:cubicBezTo>
                    <a:pt x="2848436" y="375920"/>
                    <a:pt x="2844626" y="400050"/>
                    <a:pt x="2856056" y="417830"/>
                  </a:cubicBezTo>
                  <a:cubicBezTo>
                    <a:pt x="2863676" y="429260"/>
                    <a:pt x="2875106" y="434340"/>
                    <a:pt x="2887806" y="434340"/>
                  </a:cubicBezTo>
                  <a:cubicBezTo>
                    <a:pt x="2895426" y="434340"/>
                    <a:pt x="2903046" y="431800"/>
                    <a:pt x="2909396" y="427990"/>
                  </a:cubicBezTo>
                  <a:lnTo>
                    <a:pt x="3172286" y="251460"/>
                  </a:lnTo>
                  <a:cubicBezTo>
                    <a:pt x="3182446" y="243840"/>
                    <a:pt x="3188796" y="232410"/>
                    <a:pt x="3188796" y="219710"/>
                  </a:cubicBezTo>
                  <a:cubicBezTo>
                    <a:pt x="3188796" y="207010"/>
                    <a:pt x="3182446" y="195580"/>
                    <a:pt x="3171016" y="18796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6136" y="650481"/>
            <a:ext cx="5066160" cy="22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Radley"/>
              </a:rPr>
              <a:t>Research Question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899591" y="273948"/>
            <a:ext cx="2832273" cy="30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uce"/>
              </a:rPr>
              <a:t>04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44110" y="832726"/>
            <a:ext cx="10221659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Open Sauce"/>
              </a:rPr>
              <a:t>How is subjective age related to memory and executive function, and how does this differ depending on participants' age?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136" y="3073240"/>
            <a:ext cx="5274233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Radley"/>
              </a:rPr>
              <a:t>Hypotheses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6136" y="8384475"/>
            <a:ext cx="5274233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Radley"/>
              </a:rPr>
              <a:t>Sample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36490" y="8698231"/>
            <a:ext cx="11250359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Open Sauce"/>
              </a:rPr>
              <a:t>N = 80 couples (160 individuals) from SMU </a:t>
            </a:r>
            <a:r>
              <a:rPr lang="en-US" sz="3600" dirty="0" err="1">
                <a:solidFill>
                  <a:srgbClr val="000000"/>
                </a:solidFill>
                <a:latin typeface="Open Sauce"/>
              </a:rPr>
              <a:t>CARe</a:t>
            </a:r>
            <a:r>
              <a:rPr lang="en-US" sz="3600" dirty="0">
                <a:solidFill>
                  <a:srgbClr val="000000"/>
                </a:solidFill>
                <a:latin typeface="Open Sauce"/>
              </a:rPr>
              <a:t> study </a:t>
            </a:r>
          </a:p>
          <a:p>
            <a:pPr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Open Sauce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BF4FA8-3571-74B9-AF84-DF30438C82CF}"/>
              </a:ext>
            </a:extLst>
          </p:cNvPr>
          <p:cNvCxnSpPr>
            <a:cxnSpLocks/>
          </p:cNvCxnSpPr>
          <p:nvPr/>
        </p:nvCxnSpPr>
        <p:spPr>
          <a:xfrm>
            <a:off x="9500046" y="3705001"/>
            <a:ext cx="2242471" cy="0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EA23529-1A32-A864-D5F7-7960962A976F}"/>
              </a:ext>
            </a:extLst>
          </p:cNvPr>
          <p:cNvSpPr txBox="1"/>
          <p:nvPr/>
        </p:nvSpPr>
        <p:spPr>
          <a:xfrm>
            <a:off x="6804479" y="3424045"/>
            <a:ext cx="25635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Subjective 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6EA80-3078-1AE8-3BD3-ED9DB840F76A}"/>
              </a:ext>
            </a:extLst>
          </p:cNvPr>
          <p:cNvSpPr txBox="1"/>
          <p:nvPr/>
        </p:nvSpPr>
        <p:spPr>
          <a:xfrm>
            <a:off x="11859244" y="3443391"/>
            <a:ext cx="24247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Memory Recall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A46278-62BE-D358-48E1-ABA44132145C}"/>
              </a:ext>
            </a:extLst>
          </p:cNvPr>
          <p:cNvSpPr txBox="1"/>
          <p:nvPr/>
        </p:nvSpPr>
        <p:spPr>
          <a:xfrm>
            <a:off x="9217300" y="5093394"/>
            <a:ext cx="28079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Chronological</a:t>
            </a:r>
            <a:r>
              <a:rPr lang="en-US" sz="2400" dirty="0"/>
              <a:t> </a:t>
            </a:r>
            <a:r>
              <a:rPr lang="en-US" sz="2800" dirty="0"/>
              <a:t>Age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2AC9BA9-FBF3-EF93-E1A0-B0B77341A7FA}"/>
              </a:ext>
            </a:extLst>
          </p:cNvPr>
          <p:cNvCxnSpPr>
            <a:cxnSpLocks/>
          </p:cNvCxnSpPr>
          <p:nvPr/>
        </p:nvCxnSpPr>
        <p:spPr>
          <a:xfrm>
            <a:off x="9500049" y="6636678"/>
            <a:ext cx="2242471" cy="0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9D7DE61-BF99-3987-EDA8-A97260758AAE}"/>
              </a:ext>
            </a:extLst>
          </p:cNvPr>
          <p:cNvSpPr txBox="1"/>
          <p:nvPr/>
        </p:nvSpPr>
        <p:spPr>
          <a:xfrm>
            <a:off x="6804479" y="6334710"/>
            <a:ext cx="25635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Subjective 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02E0A0-0C50-1BD9-0255-B5610948BBFF}"/>
              </a:ext>
            </a:extLst>
          </p:cNvPr>
          <p:cNvSpPr txBox="1"/>
          <p:nvPr/>
        </p:nvSpPr>
        <p:spPr>
          <a:xfrm>
            <a:off x="11886450" y="6391360"/>
            <a:ext cx="30131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Executive Function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244E83-5372-6488-1DA9-202778FB0393}"/>
              </a:ext>
            </a:extLst>
          </p:cNvPr>
          <p:cNvSpPr txBox="1"/>
          <p:nvPr/>
        </p:nvSpPr>
        <p:spPr>
          <a:xfrm>
            <a:off x="9227112" y="7922378"/>
            <a:ext cx="28079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Chronological</a:t>
            </a:r>
            <a:r>
              <a:rPr lang="en-US" sz="2400" dirty="0"/>
              <a:t> </a:t>
            </a:r>
            <a:r>
              <a:rPr lang="en-US" sz="2800" dirty="0"/>
              <a:t>Age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F49A47-D067-65DC-61E4-AC8C86C07A29}"/>
              </a:ext>
            </a:extLst>
          </p:cNvPr>
          <p:cNvCxnSpPr>
            <a:cxnSpLocks/>
          </p:cNvCxnSpPr>
          <p:nvPr/>
        </p:nvCxnSpPr>
        <p:spPr>
          <a:xfrm flipV="1">
            <a:off x="10613639" y="3867709"/>
            <a:ext cx="1" cy="1104807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B3B1BF-A682-4615-ADA3-18BD18B13C1F}"/>
              </a:ext>
            </a:extLst>
          </p:cNvPr>
          <p:cNvCxnSpPr>
            <a:cxnSpLocks/>
          </p:cNvCxnSpPr>
          <p:nvPr/>
        </p:nvCxnSpPr>
        <p:spPr>
          <a:xfrm flipV="1">
            <a:off x="10632286" y="6757179"/>
            <a:ext cx="1" cy="1104807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6600" y="6324600"/>
            <a:ext cx="3962400" cy="3962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42054" y="6324600"/>
            <a:ext cx="4349940" cy="3962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2689" y="388248"/>
            <a:ext cx="7076801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Radley"/>
              </a:rPr>
              <a:t>Variables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86600" y="576580"/>
            <a:ext cx="10895599" cy="559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uce Bold Italics"/>
              </a:rPr>
              <a:t>Predictors 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uce"/>
              </a:rPr>
              <a:t>Subjective Age: "How old do you feel?"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uce"/>
              </a:rPr>
              <a:t>Chronological Age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uce"/>
              </a:rPr>
              <a:t>Difference Score Created: CA-SA 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uce"/>
              </a:rPr>
              <a:t> 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uce Bold Italics"/>
              </a:rPr>
              <a:t>Outcomes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uce"/>
              </a:rPr>
              <a:t>Episodic Memory: Hopkins Verbal Learning Test (HVLT; Brandt &amp; Benedict, 2001)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uce"/>
              </a:rPr>
              <a:t>Executive Function: Trail Making Test B (TMT-B; Partington &amp; Leiter, 1949)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99591" y="273948"/>
            <a:ext cx="2832273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uce"/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61364" y="5424854"/>
            <a:ext cx="11635864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en-US" sz="2756" dirty="0">
                <a:solidFill>
                  <a:srgbClr val="000000"/>
                </a:solidFill>
                <a:latin typeface="Open Sauce SemiBold"/>
              </a:rPr>
              <a:t>There were no significant interaction effects of subjective age and chronological age on executive function or memory recall (p = 0.23; p = 0.96; p = 0.72)</a:t>
            </a:r>
          </a:p>
          <a:p>
            <a:pPr>
              <a:lnSpc>
                <a:spcPts val="3115"/>
              </a:lnSpc>
            </a:pPr>
            <a:endParaRPr lang="en-US" sz="2756" dirty="0">
              <a:solidFill>
                <a:srgbClr val="000000"/>
              </a:solidFill>
              <a:latin typeface="Open Sauce SemiBold"/>
            </a:endParaRPr>
          </a:p>
          <a:p>
            <a:pPr>
              <a:lnSpc>
                <a:spcPts val="3115"/>
              </a:lnSpc>
            </a:pPr>
            <a:r>
              <a:rPr lang="en-US" sz="2756" dirty="0">
                <a:solidFill>
                  <a:srgbClr val="000000"/>
                </a:solidFill>
                <a:latin typeface="Open Sauce SemiBold"/>
              </a:rPr>
              <a:t>Subjective age did not have a significant main effect on executive function (Trails B time; p value = 0.47)</a:t>
            </a:r>
          </a:p>
          <a:p>
            <a:pPr>
              <a:lnSpc>
                <a:spcPts val="3115"/>
              </a:lnSpc>
            </a:pPr>
            <a:endParaRPr lang="en-US" sz="2756" dirty="0">
              <a:solidFill>
                <a:srgbClr val="000000"/>
              </a:solidFill>
              <a:latin typeface="Open Sauce SemiBold"/>
            </a:endParaRPr>
          </a:p>
          <a:p>
            <a:pPr>
              <a:lnSpc>
                <a:spcPts val="3115"/>
              </a:lnSpc>
            </a:pPr>
            <a:r>
              <a:rPr lang="en-US" sz="2756" dirty="0">
                <a:solidFill>
                  <a:srgbClr val="000000"/>
                </a:solidFill>
                <a:latin typeface="Open Sauce SemiBold"/>
              </a:rPr>
              <a:t>Subjective age did have a significant main effect on memory recall (percentage retained on Hopkins Test; p value = 0.0009) </a:t>
            </a:r>
          </a:p>
          <a:p>
            <a:pPr>
              <a:lnSpc>
                <a:spcPts val="3115"/>
              </a:lnSpc>
            </a:pPr>
            <a:endParaRPr lang="en-US" sz="2756" dirty="0">
              <a:solidFill>
                <a:srgbClr val="000000"/>
              </a:solidFill>
              <a:latin typeface="Open Sauce Semi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92418" y="5219700"/>
            <a:ext cx="7076801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Radley"/>
              </a:rPr>
              <a:t>Results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99591" y="273948"/>
            <a:ext cx="2832273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06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1A82E7-51F8-C96C-6185-C59BBB3FC4CD}"/>
              </a:ext>
            </a:extLst>
          </p:cNvPr>
          <p:cNvCxnSpPr>
            <a:cxnSpLocks/>
          </p:cNvCxnSpPr>
          <p:nvPr/>
        </p:nvCxnSpPr>
        <p:spPr>
          <a:xfrm>
            <a:off x="3134679" y="2096033"/>
            <a:ext cx="2242471" cy="0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B3F28E-D3B6-D5B7-34DB-BB0A55E0B96E}"/>
              </a:ext>
            </a:extLst>
          </p:cNvPr>
          <p:cNvCxnSpPr>
            <a:cxnSpLocks/>
          </p:cNvCxnSpPr>
          <p:nvPr/>
        </p:nvCxnSpPr>
        <p:spPr>
          <a:xfrm flipV="1">
            <a:off x="4249111" y="2273766"/>
            <a:ext cx="1" cy="1104807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B570D5-EA7A-8C2E-5C14-A2BACA61175A}"/>
              </a:ext>
            </a:extLst>
          </p:cNvPr>
          <p:cNvCxnSpPr>
            <a:cxnSpLocks/>
          </p:cNvCxnSpPr>
          <p:nvPr/>
        </p:nvCxnSpPr>
        <p:spPr>
          <a:xfrm>
            <a:off x="12539039" y="2114551"/>
            <a:ext cx="2242471" cy="0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0FA920-F602-A61B-EFF8-0863B0B3A221}"/>
              </a:ext>
            </a:extLst>
          </p:cNvPr>
          <p:cNvSpPr txBox="1"/>
          <p:nvPr/>
        </p:nvSpPr>
        <p:spPr>
          <a:xfrm>
            <a:off x="469357" y="1834423"/>
            <a:ext cx="25635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Subjective 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69A6B-EA02-A16C-996C-A9FF6D7986C1}"/>
              </a:ext>
            </a:extLst>
          </p:cNvPr>
          <p:cNvSpPr txBox="1"/>
          <p:nvPr/>
        </p:nvSpPr>
        <p:spPr>
          <a:xfrm>
            <a:off x="5405000" y="1876509"/>
            <a:ext cx="25635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Memory Recall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00249-E4AB-4847-1800-C071F17502AA}"/>
              </a:ext>
            </a:extLst>
          </p:cNvPr>
          <p:cNvSpPr txBox="1"/>
          <p:nvPr/>
        </p:nvSpPr>
        <p:spPr>
          <a:xfrm>
            <a:off x="2731920" y="3441717"/>
            <a:ext cx="30343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Chronological 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D153F-545B-4248-E125-CAF5EC2FE69B}"/>
              </a:ext>
            </a:extLst>
          </p:cNvPr>
          <p:cNvSpPr txBox="1"/>
          <p:nvPr/>
        </p:nvSpPr>
        <p:spPr>
          <a:xfrm>
            <a:off x="9901007" y="1876509"/>
            <a:ext cx="25635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Subjective 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65378-831A-6F25-8BDE-13BF141A02DF}"/>
              </a:ext>
            </a:extLst>
          </p:cNvPr>
          <p:cNvSpPr txBox="1"/>
          <p:nvPr/>
        </p:nvSpPr>
        <p:spPr>
          <a:xfrm>
            <a:off x="14873245" y="1876509"/>
            <a:ext cx="29150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Executive Function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86FB8E-C031-1AF2-18A7-8512A5AC98C1}"/>
              </a:ext>
            </a:extLst>
          </p:cNvPr>
          <p:cNvSpPr txBox="1"/>
          <p:nvPr/>
        </p:nvSpPr>
        <p:spPr>
          <a:xfrm>
            <a:off x="12163570" y="3457162"/>
            <a:ext cx="30343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Chronological 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41B8DD-6AAC-6CEF-618A-D54A23DD2D56}"/>
              </a:ext>
            </a:extLst>
          </p:cNvPr>
          <p:cNvSpPr txBox="1"/>
          <p:nvPr/>
        </p:nvSpPr>
        <p:spPr>
          <a:xfrm>
            <a:off x="3958718" y="2575365"/>
            <a:ext cx="58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940A74-58C1-72E4-9B73-8A7838317E3E}"/>
              </a:ext>
            </a:extLst>
          </p:cNvPr>
          <p:cNvCxnSpPr>
            <a:cxnSpLocks/>
          </p:cNvCxnSpPr>
          <p:nvPr/>
        </p:nvCxnSpPr>
        <p:spPr>
          <a:xfrm flipV="1">
            <a:off x="13680762" y="2233506"/>
            <a:ext cx="1" cy="1104807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0CE63D5-9A39-133A-7EEC-B7CB5CA31FA0}"/>
              </a:ext>
            </a:extLst>
          </p:cNvPr>
          <p:cNvSpPr txBox="1"/>
          <p:nvPr/>
        </p:nvSpPr>
        <p:spPr>
          <a:xfrm>
            <a:off x="13378363" y="1853606"/>
            <a:ext cx="58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EB0AB5-2A51-AF07-0455-002E4AC197C0}"/>
              </a:ext>
            </a:extLst>
          </p:cNvPr>
          <p:cNvSpPr txBox="1"/>
          <p:nvPr/>
        </p:nvSpPr>
        <p:spPr>
          <a:xfrm>
            <a:off x="13390219" y="2557230"/>
            <a:ext cx="58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5956508" cy="500346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305239" y="8118475"/>
            <a:ext cx="8389785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Radley"/>
              </a:rPr>
              <a:t>Acknowledgments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05239" y="962025"/>
            <a:ext cx="7513845" cy="575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8"/>
              </a:lnSpc>
            </a:pPr>
            <a:r>
              <a:rPr lang="en-US" sz="2934" dirty="0">
                <a:solidFill>
                  <a:srgbClr val="000000"/>
                </a:solidFill>
                <a:latin typeface="Open Sauce Italics"/>
              </a:rPr>
              <a:t>Dr. Stephanie Wilson</a:t>
            </a:r>
          </a:p>
          <a:p>
            <a:pPr>
              <a:lnSpc>
                <a:spcPts val="4108"/>
              </a:lnSpc>
            </a:pPr>
            <a:r>
              <a:rPr lang="en-US" sz="2934" dirty="0">
                <a:solidFill>
                  <a:srgbClr val="000000"/>
                </a:solidFill>
                <a:latin typeface="Open Sauce Italics"/>
              </a:rPr>
              <a:t>SMU </a:t>
            </a:r>
            <a:r>
              <a:rPr lang="en-US" sz="2934" dirty="0" err="1">
                <a:solidFill>
                  <a:srgbClr val="000000"/>
                </a:solidFill>
                <a:latin typeface="Open Sauce Italics"/>
              </a:rPr>
              <a:t>SHARe</a:t>
            </a:r>
            <a:r>
              <a:rPr lang="en-US" sz="2934" dirty="0">
                <a:solidFill>
                  <a:srgbClr val="000000"/>
                </a:solidFill>
                <a:latin typeface="Open Sauce Italics"/>
              </a:rPr>
              <a:t> Lab Members</a:t>
            </a:r>
            <a:r>
              <a:rPr lang="en-US" sz="2934" dirty="0">
                <a:solidFill>
                  <a:srgbClr val="000000"/>
                </a:solidFill>
                <a:latin typeface="Open Sauce"/>
              </a:rPr>
              <a:t>:</a:t>
            </a:r>
          </a:p>
          <a:p>
            <a:pPr>
              <a:lnSpc>
                <a:spcPts val="3688"/>
              </a:lnSpc>
            </a:pPr>
            <a:r>
              <a:rPr lang="en-US" sz="2634" dirty="0">
                <a:solidFill>
                  <a:srgbClr val="000000"/>
                </a:solidFill>
                <a:latin typeface="Open Sauce"/>
              </a:rPr>
              <a:t>Taylor Brown</a:t>
            </a:r>
          </a:p>
          <a:p>
            <a:pPr>
              <a:lnSpc>
                <a:spcPts val="3688"/>
              </a:lnSpc>
            </a:pPr>
            <a:r>
              <a:rPr lang="en-US" sz="2634" dirty="0" err="1">
                <a:solidFill>
                  <a:srgbClr val="000000"/>
                </a:solidFill>
                <a:latin typeface="Open Sauce"/>
              </a:rPr>
              <a:t>Sumaiyah</a:t>
            </a:r>
            <a:r>
              <a:rPr lang="en-US" sz="2634" dirty="0">
                <a:solidFill>
                  <a:srgbClr val="000000"/>
                </a:solidFill>
                <a:latin typeface="Open Sauce"/>
              </a:rPr>
              <a:t> Syed</a:t>
            </a:r>
          </a:p>
          <a:p>
            <a:pPr>
              <a:lnSpc>
                <a:spcPts val="3688"/>
              </a:lnSpc>
            </a:pPr>
            <a:r>
              <a:rPr lang="en-US" sz="2634" dirty="0">
                <a:solidFill>
                  <a:srgbClr val="000000"/>
                </a:solidFill>
                <a:latin typeface="Open Sauce"/>
              </a:rPr>
              <a:t>Iris Yang</a:t>
            </a:r>
          </a:p>
          <a:p>
            <a:pPr>
              <a:lnSpc>
                <a:spcPts val="3688"/>
              </a:lnSpc>
            </a:pPr>
            <a:r>
              <a:rPr lang="en-US" sz="2634" dirty="0">
                <a:solidFill>
                  <a:srgbClr val="000000"/>
                </a:solidFill>
                <a:latin typeface="Open Sauce"/>
              </a:rPr>
              <a:t>Jared Isaac Cortez</a:t>
            </a:r>
          </a:p>
          <a:p>
            <a:pPr>
              <a:lnSpc>
                <a:spcPts val="3688"/>
              </a:lnSpc>
            </a:pPr>
            <a:r>
              <a:rPr lang="en-US" sz="2634" dirty="0" err="1">
                <a:solidFill>
                  <a:srgbClr val="000000"/>
                </a:solidFill>
                <a:latin typeface="Open Sauce"/>
              </a:rPr>
              <a:t>Brynne</a:t>
            </a:r>
            <a:r>
              <a:rPr lang="en-US" sz="2634" dirty="0">
                <a:solidFill>
                  <a:srgbClr val="000000"/>
                </a:solidFill>
                <a:latin typeface="Open Sauce"/>
              </a:rPr>
              <a:t> Richardson</a:t>
            </a:r>
          </a:p>
          <a:p>
            <a:pPr>
              <a:lnSpc>
                <a:spcPts val="3688"/>
              </a:lnSpc>
            </a:pPr>
            <a:r>
              <a:rPr lang="en-US" sz="2634" dirty="0">
                <a:solidFill>
                  <a:srgbClr val="000000"/>
                </a:solidFill>
                <a:latin typeface="Open Sauce"/>
              </a:rPr>
              <a:t>Nicole Rafidi</a:t>
            </a:r>
          </a:p>
          <a:p>
            <a:pPr>
              <a:lnSpc>
                <a:spcPts val="3688"/>
              </a:lnSpc>
            </a:pPr>
            <a:r>
              <a:rPr lang="en-US" sz="2634" dirty="0">
                <a:solidFill>
                  <a:srgbClr val="000000"/>
                </a:solidFill>
                <a:latin typeface="Open Sauce"/>
              </a:rPr>
              <a:t>Jacqueline </a:t>
            </a:r>
            <a:r>
              <a:rPr lang="en-US" sz="2634" dirty="0" err="1">
                <a:solidFill>
                  <a:srgbClr val="000000"/>
                </a:solidFill>
                <a:latin typeface="Open Sauce"/>
              </a:rPr>
              <a:t>Fidellow</a:t>
            </a:r>
            <a:endParaRPr lang="en-US" sz="2634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3688"/>
              </a:lnSpc>
            </a:pPr>
            <a:r>
              <a:rPr lang="en-US" sz="2634" dirty="0">
                <a:solidFill>
                  <a:srgbClr val="000000"/>
                </a:solidFill>
                <a:latin typeface="Open Sauce"/>
              </a:rPr>
              <a:t>Reese Giddens</a:t>
            </a:r>
          </a:p>
          <a:p>
            <a:pPr>
              <a:lnSpc>
                <a:spcPts val="3688"/>
              </a:lnSpc>
            </a:pPr>
            <a:r>
              <a:rPr lang="en-US" sz="2634" dirty="0">
                <a:solidFill>
                  <a:srgbClr val="000000"/>
                </a:solidFill>
                <a:latin typeface="Open Sauce"/>
              </a:rPr>
              <a:t>Sarah Gleason</a:t>
            </a:r>
          </a:p>
          <a:p>
            <a:pPr>
              <a:lnSpc>
                <a:spcPts val="3688"/>
              </a:lnSpc>
            </a:pPr>
            <a:r>
              <a:rPr lang="en-US" sz="2634" dirty="0">
                <a:solidFill>
                  <a:srgbClr val="000000"/>
                </a:solidFill>
                <a:latin typeface="Open Sauce"/>
              </a:rPr>
              <a:t>Laura Purvis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99591" y="273948"/>
            <a:ext cx="2832273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07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6136" y="656853"/>
            <a:ext cx="5437899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Radley"/>
              </a:rPr>
              <a:t>References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899591" y="273948"/>
            <a:ext cx="2832273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08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FCAD7-844E-7E75-65AA-1E7480B70260}"/>
              </a:ext>
            </a:extLst>
          </p:cNvPr>
          <p:cNvSpPr txBox="1"/>
          <p:nvPr/>
        </p:nvSpPr>
        <p:spPr>
          <a:xfrm>
            <a:off x="556136" y="1796678"/>
            <a:ext cx="1717572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Alonso </a:t>
            </a:r>
            <a:r>
              <a:rPr lang="en-US" dirty="0" err="1"/>
              <a:t>Debreczeni</a:t>
            </a:r>
            <a:r>
              <a:rPr lang="en-US" dirty="0"/>
              <a:t>, F., &amp; Bailey, P. E. (2021). A Systematic Review and Meta-Analysis of Subjective Age and the Association With Cognition, Subjective Well-Being, and Depression. </a:t>
            </a:r>
            <a:r>
              <a:rPr lang="en-US" i="1" dirty="0"/>
              <a:t>The Journals of Gerontology: Series B</a:t>
            </a:r>
            <a:r>
              <a:rPr lang="en-US" dirty="0"/>
              <a:t>, </a:t>
            </a:r>
            <a:r>
              <a:rPr lang="en-US" i="1" dirty="0"/>
              <a:t>76</a:t>
            </a:r>
            <a:r>
              <a:rPr lang="en-US" dirty="0"/>
              <a:t>(3), 471–482. </a:t>
            </a:r>
            <a:r>
              <a:rPr lang="en-US" dirty="0">
                <a:hlinkClick r:id="rId2"/>
              </a:rPr>
              <a:t>https://doi.org/10.1093/geronb/gbaa069</a:t>
            </a:r>
            <a:endParaRPr lang="en-US" dirty="0"/>
          </a:p>
          <a:p>
            <a:r>
              <a:rPr lang="en-US" dirty="0"/>
              <a:t>Ayalon, L., &amp; </a:t>
            </a:r>
            <a:r>
              <a:rPr lang="en-US" dirty="0" err="1"/>
              <a:t>Tesch-Römer</a:t>
            </a:r>
            <a:r>
              <a:rPr lang="en-US" dirty="0"/>
              <a:t>, C. (Eds.). (2018). </a:t>
            </a:r>
            <a:r>
              <a:rPr lang="en-US" i="1" dirty="0"/>
              <a:t>Contemporary Perspectives on Ageism</a:t>
            </a:r>
            <a:r>
              <a:rPr lang="en-US" dirty="0"/>
              <a:t> (Vol. 19). Springer International Publishing. </a:t>
            </a:r>
            <a:r>
              <a:rPr lang="en-US" dirty="0">
                <a:hlinkClick r:id="rId3"/>
              </a:rPr>
              <a:t>https://doi.org/10.1007/978-3-319-73820-8</a:t>
            </a:r>
            <a:endParaRPr lang="en-US" dirty="0"/>
          </a:p>
          <a:p>
            <a:r>
              <a:rPr lang="en-US" dirty="0" err="1"/>
              <a:t>Bergland</a:t>
            </a:r>
            <a:r>
              <a:rPr lang="en-US" dirty="0"/>
              <a:t>, A., </a:t>
            </a:r>
            <a:r>
              <a:rPr lang="en-US" dirty="0" err="1"/>
              <a:t>Nicolaisen</a:t>
            </a:r>
            <a:r>
              <a:rPr lang="en-US" dirty="0"/>
              <a:t>, M., &amp; Thorsen, K. (2014). Predictors of subjective age in people aged 40–79 years: A five-year follow-up study. The impact of mastery, mental and physical health. </a:t>
            </a:r>
            <a:r>
              <a:rPr lang="en-US" i="1" dirty="0"/>
              <a:t>Aging &amp; Mental Health</a:t>
            </a:r>
            <a:r>
              <a:rPr lang="en-US" dirty="0"/>
              <a:t>, </a:t>
            </a:r>
            <a:r>
              <a:rPr lang="en-US" i="1" dirty="0"/>
              <a:t>18</a:t>
            </a:r>
            <a:r>
              <a:rPr lang="en-US" dirty="0"/>
              <a:t>(5), 653–661. </a:t>
            </a:r>
            <a:r>
              <a:rPr lang="en-US" dirty="0">
                <a:hlinkClick r:id="rId4"/>
              </a:rPr>
              <a:t>https://doi.org/10.1080/13607863.2013.869545</a:t>
            </a:r>
            <a:endParaRPr lang="en-US" dirty="0"/>
          </a:p>
          <a:p>
            <a:r>
              <a:rPr lang="en-US" dirty="0"/>
              <a:t>Chang, E.-S., Kannoth, S., Levy, S., Wang, S.-Y., Lee, J. E., &amp; Levy, B. R. (2020). Global reach of ageism on older persons’ health: A systematic review. </a:t>
            </a:r>
            <a:r>
              <a:rPr lang="en-US" i="1" dirty="0"/>
              <a:t>PLOS ONE</a:t>
            </a:r>
            <a:r>
              <a:rPr lang="en-US" dirty="0"/>
              <a:t>, </a:t>
            </a:r>
            <a:r>
              <a:rPr lang="en-US" i="1" dirty="0"/>
              <a:t>15</a:t>
            </a:r>
            <a:r>
              <a:rPr lang="en-US" dirty="0"/>
              <a:t>(1), e0220857. </a:t>
            </a:r>
            <a:r>
              <a:rPr lang="en-US" dirty="0">
                <a:hlinkClick r:id="rId5"/>
              </a:rPr>
              <a:t>https://doi.org/10.1371/journal.pone.0220857</a:t>
            </a:r>
            <a:endParaRPr lang="en-US" dirty="0"/>
          </a:p>
          <a:p>
            <a:r>
              <a:rPr lang="en-US" dirty="0"/>
              <a:t>Choi, E. Y., Kim, Y. S., Lee, H. Y., Shin, H. R., Park, S., &amp; Cho, S. E. (2019). The moderating effect of subjective age on the association between depressive symptoms and cognitive functioning in Korean older adults. </a:t>
            </a:r>
            <a:r>
              <a:rPr lang="en-US" i="1" dirty="0"/>
              <a:t>Aging &amp; Mental Health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en-US" dirty="0"/>
              <a:t>(1), 38–45. </a:t>
            </a:r>
            <a:r>
              <a:rPr lang="en-US" dirty="0">
                <a:hlinkClick r:id="rId6"/>
              </a:rPr>
              <a:t>https://doi.org/10.1080/13607863.2017.1390733</a:t>
            </a:r>
            <a:endParaRPr lang="en-US" dirty="0"/>
          </a:p>
          <a:p>
            <a:r>
              <a:rPr lang="en-US" dirty="0" err="1"/>
              <a:t>Eibach</a:t>
            </a:r>
            <a:r>
              <a:rPr lang="en-US" dirty="0"/>
              <a:t>, R. P., Mock, S. E., &amp; Courtney, E. A. (2010). Having a “senior moment”: Induced aging phenomenology, subjective age, and susceptibility to ageist stereotypes. </a:t>
            </a:r>
            <a:r>
              <a:rPr lang="en-US" i="1" dirty="0"/>
              <a:t>Journal of Experimental Social Psychology</a:t>
            </a:r>
            <a:r>
              <a:rPr lang="en-US" dirty="0"/>
              <a:t>, </a:t>
            </a:r>
            <a:r>
              <a:rPr lang="en-US" i="1" dirty="0"/>
              <a:t>46</a:t>
            </a:r>
            <a:r>
              <a:rPr lang="en-US" dirty="0"/>
              <a:t>(4), 643–649. </a:t>
            </a:r>
            <a:r>
              <a:rPr lang="en-US" dirty="0">
                <a:hlinkClick r:id="rId7"/>
              </a:rPr>
              <a:t>https://doi.org/10.1016/j.jesp.2010.03.002</a:t>
            </a:r>
            <a:endParaRPr lang="en-US" dirty="0"/>
          </a:p>
          <a:p>
            <a:r>
              <a:rPr lang="en-US" dirty="0"/>
              <a:t>Galambos, N. L., Turner, P. K., &amp; Tilton-Weaver, L. C. (2005). Chronological and Subjective Age in Emerging Adulthood: The Crossover Effect. </a:t>
            </a:r>
            <a:r>
              <a:rPr lang="en-US" i="1" dirty="0"/>
              <a:t>Journal of Adolescent Research</a:t>
            </a:r>
            <a:r>
              <a:rPr lang="en-US" dirty="0"/>
              <a:t>, </a:t>
            </a:r>
            <a:r>
              <a:rPr lang="en-US" i="1" dirty="0"/>
              <a:t>20</a:t>
            </a:r>
            <a:r>
              <a:rPr lang="en-US" dirty="0"/>
              <a:t>(5), 538–556. </a:t>
            </a:r>
            <a:r>
              <a:rPr lang="en-US" dirty="0">
                <a:hlinkClick r:id="rId8"/>
              </a:rPr>
              <a:t>https://doi.org/10.1177/0743558405274876</a:t>
            </a:r>
            <a:endParaRPr lang="en-US" dirty="0"/>
          </a:p>
          <a:p>
            <a:r>
              <a:rPr lang="en-US" dirty="0" err="1"/>
              <a:t>Gana</a:t>
            </a:r>
            <a:r>
              <a:rPr lang="en-US" dirty="0"/>
              <a:t>, K., </a:t>
            </a:r>
            <a:r>
              <a:rPr lang="en-US" dirty="0" err="1"/>
              <a:t>Alaphilippe</a:t>
            </a:r>
            <a:r>
              <a:rPr lang="en-US" dirty="0"/>
              <a:t>, D., &amp; Bailly, N. (2004). Positive illusions and mental and physical health in later life. </a:t>
            </a:r>
            <a:r>
              <a:rPr lang="en-US" i="1" dirty="0"/>
              <a:t>Aging &amp; Mental Health</a:t>
            </a:r>
            <a:r>
              <a:rPr lang="en-US" dirty="0"/>
              <a:t>, </a:t>
            </a:r>
            <a:r>
              <a:rPr lang="en-US" i="1" dirty="0"/>
              <a:t>8</a:t>
            </a:r>
            <a:r>
              <a:rPr lang="en-US" dirty="0"/>
              <a:t>(1), 58–64. </a:t>
            </a:r>
            <a:r>
              <a:rPr lang="en-US" dirty="0">
                <a:hlinkClick r:id="rId9"/>
              </a:rPr>
              <a:t>https://doi.org/10.1081/13607860310001613347</a:t>
            </a:r>
            <a:endParaRPr lang="en-US" dirty="0"/>
          </a:p>
          <a:p>
            <a:r>
              <a:rPr lang="en-US" dirty="0"/>
              <a:t>Hess, T. M., </a:t>
            </a:r>
            <a:r>
              <a:rPr lang="en-US" dirty="0" err="1"/>
              <a:t>Auman</a:t>
            </a:r>
            <a:r>
              <a:rPr lang="en-US" dirty="0"/>
              <a:t>, C., </a:t>
            </a:r>
            <a:r>
              <a:rPr lang="en-US" dirty="0" err="1"/>
              <a:t>Colcombe</a:t>
            </a:r>
            <a:r>
              <a:rPr lang="en-US" dirty="0"/>
              <a:t>, S. J., &amp; Rahhal, T. A. (2003). The Impact of Stereotype Threat on Age Differences in Memory Performance. </a:t>
            </a:r>
            <a:r>
              <a:rPr lang="en-US" i="1" dirty="0"/>
              <a:t>The Journals of Gerontology. Series B, Psychological Sciences and Social Sciences</a:t>
            </a:r>
            <a:r>
              <a:rPr lang="en-US" dirty="0"/>
              <a:t>, </a:t>
            </a:r>
            <a:r>
              <a:rPr lang="en-US" i="1" dirty="0"/>
              <a:t>58</a:t>
            </a:r>
            <a:r>
              <a:rPr lang="en-US" dirty="0"/>
              <a:t>(1), P3–P11. </a:t>
            </a:r>
            <a:r>
              <a:rPr lang="en-US" dirty="0">
                <a:hlinkClick r:id="rId10"/>
              </a:rPr>
              <a:t>https://doi.org/10.1093/geronb/58.1.P3</a:t>
            </a:r>
            <a:endParaRPr lang="en-US" dirty="0"/>
          </a:p>
          <a:p>
            <a:r>
              <a:rPr lang="en-US" dirty="0"/>
              <a:t>Hess, T. M., &amp; Hinson, J. T. (2006). Age-related variation in the influences of aging stereotypes on memory in adulthood. </a:t>
            </a:r>
            <a:r>
              <a:rPr lang="en-US" i="1" dirty="0"/>
              <a:t>Psychology and Aging</a:t>
            </a:r>
            <a:r>
              <a:rPr lang="en-US" dirty="0"/>
              <a:t>, </a:t>
            </a:r>
            <a:r>
              <a:rPr lang="en-US" i="1" dirty="0"/>
              <a:t>21</a:t>
            </a:r>
            <a:r>
              <a:rPr lang="en-US" dirty="0"/>
              <a:t>(3), 621–625. </a:t>
            </a:r>
            <a:r>
              <a:rPr lang="en-US" dirty="0">
                <a:hlinkClick r:id="rId11"/>
              </a:rPr>
              <a:t>https://doi.org/10.1037/0882-7974.21.3.621</a:t>
            </a:r>
            <a:endParaRPr lang="en-US" dirty="0"/>
          </a:p>
          <a:p>
            <a:r>
              <a:rPr lang="en-US" dirty="0"/>
              <a:t>Hess, </a:t>
            </a:r>
            <a:r>
              <a:rPr lang="en-US" dirty="0" err="1"/>
              <a:t>ThomasM</a:t>
            </a:r>
            <a:r>
              <a:rPr lang="en-US" dirty="0"/>
              <a:t>., Hinson, </a:t>
            </a:r>
            <a:r>
              <a:rPr lang="en-US" dirty="0" err="1"/>
              <a:t>JoeyT</a:t>
            </a:r>
            <a:r>
              <a:rPr lang="en-US" dirty="0"/>
              <a:t>., &amp; Hodges, </a:t>
            </a:r>
            <a:r>
              <a:rPr lang="en-US" dirty="0" err="1"/>
              <a:t>ElizabethA</a:t>
            </a:r>
            <a:r>
              <a:rPr lang="en-US" dirty="0"/>
              <a:t>. (2009). Moderators of and Mechanisms Underlying Stereotype Threat Effects on Older Adults’ Memory Performance. </a:t>
            </a:r>
            <a:r>
              <a:rPr lang="en-US" i="1" dirty="0"/>
              <a:t>Experimental Aging Research</a:t>
            </a:r>
            <a:r>
              <a:rPr lang="en-US" dirty="0"/>
              <a:t>, </a:t>
            </a:r>
            <a:r>
              <a:rPr lang="en-US" i="1" dirty="0"/>
              <a:t>35</a:t>
            </a:r>
            <a:r>
              <a:rPr lang="en-US" dirty="0"/>
              <a:t>(2), 153–177. </a:t>
            </a:r>
            <a:r>
              <a:rPr lang="en-US" dirty="0">
                <a:hlinkClick r:id="rId12"/>
              </a:rPr>
              <a:t>https://doi.org/10.1080/03610730802716413</a:t>
            </a:r>
            <a:endParaRPr lang="en-US" dirty="0"/>
          </a:p>
          <a:p>
            <a:r>
              <a:rPr lang="en-US" dirty="0"/>
              <a:t>Hughes, M. L., Geraci, L., &amp; De Forrest, R. L. (2013). Aging 5 Years in 5 Minutes: The Effect of Taking a Memory Test on Older Adults’ Subjective Age. </a:t>
            </a:r>
            <a:r>
              <a:rPr lang="en-US" i="1" dirty="0"/>
              <a:t>Psychological Science</a:t>
            </a:r>
            <a:r>
              <a:rPr lang="en-US" dirty="0"/>
              <a:t>, </a:t>
            </a:r>
            <a:r>
              <a:rPr lang="en-US" i="1" dirty="0"/>
              <a:t>24</a:t>
            </a:r>
            <a:r>
              <a:rPr lang="en-US" dirty="0"/>
              <a:t>(12), 2481–2488. </a:t>
            </a:r>
            <a:r>
              <a:rPr lang="en-US" dirty="0">
                <a:hlinkClick r:id="rId13"/>
              </a:rPr>
              <a:t>https://doi.org/10.1177/0956797613494853</a:t>
            </a:r>
            <a:endParaRPr lang="en-US" dirty="0"/>
          </a:p>
          <a:p>
            <a:r>
              <a:rPr lang="en-US" dirty="0"/>
              <a:t>Hughes, M. L., &amp; Lachman, M. E. (2018). Social Comparisons of Health and Cognitive Functioning Contribute to Changes in Subjective Age. </a:t>
            </a:r>
            <a:r>
              <a:rPr lang="en-US" i="1" dirty="0"/>
              <a:t>The Journals of Gerontology. Series B, Psychological Sciences and Social Sciences</a:t>
            </a:r>
            <a:r>
              <a:rPr lang="en-US" dirty="0"/>
              <a:t>, </a:t>
            </a:r>
            <a:r>
              <a:rPr lang="en-US" i="1" dirty="0"/>
              <a:t>73</a:t>
            </a:r>
            <a:r>
              <a:rPr lang="en-US" dirty="0"/>
              <a:t>(5), 816–824. </a:t>
            </a:r>
            <a:r>
              <a:rPr lang="en-US" dirty="0">
                <a:hlinkClick r:id="rId14"/>
              </a:rPr>
              <a:t>https://doi.org/10.1093/geronb/gbw044</a:t>
            </a:r>
            <a:endParaRPr lang="en-US" dirty="0"/>
          </a:p>
          <a:p>
            <a:r>
              <a:rPr lang="en-US" dirty="0" err="1"/>
              <a:t>Kleinspehn-Ammerlahn</a:t>
            </a:r>
            <a:r>
              <a:rPr lang="en-US" dirty="0"/>
              <a:t>, A., Kotter-</a:t>
            </a:r>
            <a:r>
              <a:rPr lang="en-US" dirty="0" err="1"/>
              <a:t>Gruhn</a:t>
            </a:r>
            <a:r>
              <a:rPr lang="en-US" dirty="0"/>
              <a:t>, D., &amp; Smith, J. (2008). Self-Perceptions of Aging: Do Subjective Age and Satisfaction With Aging Change During Old Age? </a:t>
            </a:r>
            <a:r>
              <a:rPr lang="en-US" i="1" dirty="0"/>
              <a:t>The Journals of Gerontology Series B: Psychological Sciences and Social Sciences</a:t>
            </a:r>
            <a:r>
              <a:rPr lang="en-US" dirty="0"/>
              <a:t>, </a:t>
            </a:r>
            <a:r>
              <a:rPr lang="en-US" i="1" dirty="0"/>
              <a:t>63</a:t>
            </a:r>
            <a:r>
              <a:rPr lang="en-US" dirty="0"/>
              <a:t>(6), P377–P385. </a:t>
            </a:r>
            <a:r>
              <a:rPr lang="en-US" dirty="0">
                <a:hlinkClick r:id="rId15"/>
              </a:rPr>
              <a:t>https://doi.org/10.1093/geronb/63.6.P377</a:t>
            </a:r>
            <a:endParaRPr lang="en-US" dirty="0"/>
          </a:p>
          <a:p>
            <a:r>
              <a:rPr lang="en-US" dirty="0" err="1"/>
              <a:t>Kornadt</a:t>
            </a:r>
            <a:r>
              <a:rPr lang="en-US" dirty="0"/>
              <a:t>, A. E., Hess, T. M., Voss, P., &amp; </a:t>
            </a:r>
            <a:r>
              <a:rPr lang="en-US" dirty="0" err="1"/>
              <a:t>Rothermund</a:t>
            </a:r>
            <a:r>
              <a:rPr lang="en-US" dirty="0"/>
              <a:t>, K. (2016). Subjective Age Across the Life Span: A Differentiated, Longitudinal Approach. </a:t>
            </a:r>
            <a:r>
              <a:rPr lang="en-US" i="1" dirty="0"/>
              <a:t>The Journals of Gerontology Series B: Psychological Sciences and Social Sciences</a:t>
            </a:r>
            <a:r>
              <a:rPr lang="en-US" dirty="0"/>
              <a:t>, gbw072. </a:t>
            </a:r>
            <a:r>
              <a:rPr lang="en-US" dirty="0">
                <a:hlinkClick r:id="rId16"/>
              </a:rPr>
              <a:t>https://doi.org/10.1093/geronb/gbw072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6136" y="656853"/>
            <a:ext cx="7673464" cy="1138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Radley"/>
              </a:rPr>
              <a:t>References, cont.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899591" y="273948"/>
            <a:ext cx="2832273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09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FCAD7-844E-7E75-65AA-1E7480B70260}"/>
              </a:ext>
            </a:extLst>
          </p:cNvPr>
          <p:cNvSpPr txBox="1"/>
          <p:nvPr/>
        </p:nvSpPr>
        <p:spPr>
          <a:xfrm>
            <a:off x="381000" y="1795819"/>
            <a:ext cx="1717572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Kotter-</a:t>
            </a:r>
            <a:r>
              <a:rPr lang="en-US" dirty="0" err="1"/>
              <a:t>Grühn</a:t>
            </a:r>
            <a:r>
              <a:rPr lang="en-US" dirty="0"/>
              <a:t>, D., Neupert, S. D., &amp; Stephan, Y. (2015). Feeling old today? Daily health, stressors, and affect explain day-to-day variability in subjective age. </a:t>
            </a:r>
            <a:r>
              <a:rPr lang="en-US" i="1" dirty="0"/>
              <a:t>Psychology &amp; Health</a:t>
            </a:r>
            <a:r>
              <a:rPr lang="en-US" dirty="0"/>
              <a:t>, </a:t>
            </a:r>
            <a:r>
              <a:rPr lang="en-US" i="1" dirty="0"/>
              <a:t>30</a:t>
            </a:r>
            <a:r>
              <a:rPr lang="en-US" dirty="0"/>
              <a:t>(12), 1470–1485. </a:t>
            </a:r>
            <a:r>
              <a:rPr lang="en-US" dirty="0">
                <a:hlinkClick r:id="rId2"/>
              </a:rPr>
              <a:t>https://doi.org/10.1080/08870446.2015.1061130</a:t>
            </a:r>
            <a:endParaRPr lang="en-US" dirty="0"/>
          </a:p>
          <a:p>
            <a:r>
              <a:rPr lang="en-US" dirty="0"/>
              <a:t>Levy, B. (1996). Improving memory in old age through implicit self-stereotyping. </a:t>
            </a:r>
            <a:r>
              <a:rPr lang="en-US" i="1" dirty="0"/>
              <a:t>Journal of Personality and Social Psychology</a:t>
            </a:r>
            <a:r>
              <a:rPr lang="en-US" dirty="0"/>
              <a:t>, </a:t>
            </a:r>
            <a:r>
              <a:rPr lang="en-US" i="1" dirty="0"/>
              <a:t>71</a:t>
            </a:r>
            <a:r>
              <a:rPr lang="en-US" dirty="0"/>
              <a:t>(6), 1092–1107. </a:t>
            </a:r>
            <a:r>
              <a:rPr lang="en-US" dirty="0">
                <a:hlinkClick r:id="rId3"/>
              </a:rPr>
              <a:t>https://doi.org/10.1037/0022-3514.71.6.1092</a:t>
            </a:r>
            <a:endParaRPr lang="en-US" dirty="0"/>
          </a:p>
          <a:p>
            <a:r>
              <a:rPr lang="en-US" dirty="0"/>
              <a:t>Levy, B. (2009). Stereotype Embodiment: A Psychosocial Approach to Aging. </a:t>
            </a:r>
            <a:r>
              <a:rPr lang="en-US" i="1" dirty="0"/>
              <a:t>Current Directions in Psychological Science</a:t>
            </a:r>
            <a:r>
              <a:rPr lang="en-US" dirty="0"/>
              <a:t>, </a:t>
            </a:r>
            <a:r>
              <a:rPr lang="en-US" i="1" dirty="0"/>
              <a:t>18</a:t>
            </a:r>
            <a:r>
              <a:rPr lang="en-US" dirty="0"/>
              <a:t>(6), 332–336. </a:t>
            </a:r>
            <a:r>
              <a:rPr lang="en-US" dirty="0">
                <a:hlinkClick r:id="rId4"/>
              </a:rPr>
              <a:t>https://doi.org/10.1111/j.1467-8721.2009.01662.x</a:t>
            </a:r>
            <a:endParaRPr lang="en-US" dirty="0"/>
          </a:p>
          <a:p>
            <a:r>
              <a:rPr lang="en-US" dirty="0"/>
              <a:t>Levy, B., &amp; Langer, E. (1994). Aging free from negative stereotypes: Successful memory in China among the American deaf. </a:t>
            </a:r>
            <a:r>
              <a:rPr lang="en-US" i="1" dirty="0"/>
              <a:t>Journal of Personality and Social Psychology</a:t>
            </a:r>
            <a:r>
              <a:rPr lang="en-US" dirty="0"/>
              <a:t>, </a:t>
            </a:r>
            <a:r>
              <a:rPr lang="en-US" i="1" dirty="0"/>
              <a:t>66</a:t>
            </a:r>
            <a:r>
              <a:rPr lang="en-US" dirty="0"/>
              <a:t>(6), 989–997. </a:t>
            </a:r>
            <a:r>
              <a:rPr lang="en-US" dirty="0">
                <a:hlinkClick r:id="rId5"/>
              </a:rPr>
              <a:t>https://doi.org/10.1037/0022-3514.66.6.989</a:t>
            </a:r>
            <a:endParaRPr lang="en-US" dirty="0"/>
          </a:p>
          <a:p>
            <a:r>
              <a:rPr lang="en-US" dirty="0"/>
              <a:t>Levy, B. R., </a:t>
            </a:r>
            <a:r>
              <a:rPr lang="en-US" dirty="0" err="1"/>
              <a:t>Zonderman</a:t>
            </a:r>
            <a:r>
              <a:rPr lang="en-US" dirty="0"/>
              <a:t>, A. B., Slade, M. D., &amp; </a:t>
            </a:r>
            <a:r>
              <a:rPr lang="en-US" dirty="0" err="1"/>
              <a:t>Ferrucci</a:t>
            </a:r>
            <a:r>
              <a:rPr lang="en-US" dirty="0"/>
              <a:t>, L. (2012). Memory Shaped by Age Stereotypes over Time. </a:t>
            </a:r>
            <a:r>
              <a:rPr lang="en-US" i="1" dirty="0"/>
              <a:t>The Journals of Gerontology: Series B</a:t>
            </a:r>
            <a:r>
              <a:rPr lang="en-US" dirty="0"/>
              <a:t>, </a:t>
            </a:r>
            <a:r>
              <a:rPr lang="en-US" i="1" dirty="0"/>
              <a:t>67</a:t>
            </a:r>
            <a:r>
              <a:rPr lang="en-US" dirty="0"/>
              <a:t>(4), 432–436. </a:t>
            </a:r>
            <a:r>
              <a:rPr lang="en-US" dirty="0">
                <a:hlinkClick r:id="rId6"/>
              </a:rPr>
              <a:t>https://doi.org/10.1093/geronb/gbr120</a:t>
            </a:r>
            <a:endParaRPr lang="en-US" dirty="0"/>
          </a:p>
          <a:p>
            <a:r>
              <a:rPr lang="en-US" dirty="0"/>
              <a:t>Rubin, D. C., &amp; Berntsen, D. (2006). People over forty feel 20% younger than their age: Subjective age across the lifespan. </a:t>
            </a:r>
            <a:r>
              <a:rPr lang="en-US" i="1" dirty="0"/>
              <a:t>Psychonomic Bulletin &amp; Review</a:t>
            </a:r>
            <a:r>
              <a:rPr lang="en-US" dirty="0"/>
              <a:t>, </a:t>
            </a:r>
            <a:r>
              <a:rPr lang="en-US" i="1" dirty="0"/>
              <a:t>13</a:t>
            </a:r>
            <a:r>
              <a:rPr lang="en-US" dirty="0"/>
              <a:t>(5), 776–780. </a:t>
            </a:r>
            <a:r>
              <a:rPr lang="en-US" dirty="0">
                <a:hlinkClick r:id="rId7"/>
              </a:rPr>
              <a:t>https://doi.org/10.3758/BF03193996</a:t>
            </a:r>
            <a:endParaRPr lang="en-US" dirty="0"/>
          </a:p>
          <a:p>
            <a:r>
              <a:rPr lang="en-US" dirty="0"/>
              <a:t>Shao, J., Xiao, L., Zhang, L., &amp; Xin, Z. (2020). ‘Feeling younger, remembering better’: The effect of experimentally induced subjective age on memory performance among Chinese older adults. </a:t>
            </a:r>
            <a:r>
              <a:rPr lang="en-US" i="1" dirty="0"/>
              <a:t>Aging &amp; Mental Health</a:t>
            </a:r>
            <a:r>
              <a:rPr lang="en-US" dirty="0"/>
              <a:t>, </a:t>
            </a:r>
            <a:r>
              <a:rPr lang="en-US" i="1" dirty="0"/>
              <a:t>24</a:t>
            </a:r>
            <a:r>
              <a:rPr lang="en-US" dirty="0"/>
              <a:t>(1), 73–80. </a:t>
            </a:r>
            <a:r>
              <a:rPr lang="en-US" dirty="0">
                <a:hlinkClick r:id="rId8"/>
              </a:rPr>
              <a:t>https://doi.org/10.1080/13607863.2018.1523875</a:t>
            </a:r>
            <a:endParaRPr lang="en-US" dirty="0"/>
          </a:p>
          <a:p>
            <a:r>
              <a:rPr lang="en-US" dirty="0" err="1"/>
              <a:t>Shrira</a:t>
            </a:r>
            <a:r>
              <a:rPr lang="en-US" dirty="0"/>
              <a:t>, A., Bodner, E., &amp; </a:t>
            </a:r>
            <a:r>
              <a:rPr lang="en-US" dirty="0" err="1"/>
              <a:t>Palgi</a:t>
            </a:r>
            <a:r>
              <a:rPr lang="en-US" dirty="0"/>
              <a:t>, Y. (2014). The interactive effect of subjective age and subjective distance-to-death on psychological distress of older adults. </a:t>
            </a:r>
            <a:r>
              <a:rPr lang="en-US" i="1" dirty="0"/>
              <a:t>Aging &amp; Mental Health</a:t>
            </a:r>
            <a:r>
              <a:rPr lang="en-US" dirty="0"/>
              <a:t>, </a:t>
            </a:r>
            <a:r>
              <a:rPr lang="en-US" i="1" dirty="0"/>
              <a:t>18</a:t>
            </a:r>
            <a:r>
              <a:rPr lang="en-US" dirty="0"/>
              <a:t>(8), 1066–1070. </a:t>
            </a:r>
            <a:r>
              <a:rPr lang="en-US" dirty="0">
                <a:hlinkClick r:id="rId9"/>
              </a:rPr>
              <a:t>https://doi.org/10.1080/13607863.2014.915925</a:t>
            </a:r>
            <a:endParaRPr lang="en-US" dirty="0"/>
          </a:p>
          <a:p>
            <a:r>
              <a:rPr lang="en-US" dirty="0"/>
              <a:t>Stephan, Y., </a:t>
            </a:r>
            <a:r>
              <a:rPr lang="en-US" dirty="0" err="1"/>
              <a:t>Caudroit</a:t>
            </a:r>
            <a:r>
              <a:rPr lang="en-US" dirty="0"/>
              <a:t>, J., &amp; </a:t>
            </a:r>
            <a:r>
              <a:rPr lang="en-US" dirty="0" err="1"/>
              <a:t>Chalabaev</a:t>
            </a:r>
            <a:r>
              <a:rPr lang="en-US" dirty="0"/>
              <a:t>, A. (2011). Subjective health and memory self-efficacy as mediators in the relation between subjective age and life satisfaction among older adults. </a:t>
            </a:r>
            <a:r>
              <a:rPr lang="en-US" i="1" dirty="0"/>
              <a:t>Aging &amp; Mental Health</a:t>
            </a:r>
            <a:r>
              <a:rPr lang="en-US" dirty="0"/>
              <a:t>, </a:t>
            </a:r>
            <a:r>
              <a:rPr lang="en-US" i="1" dirty="0"/>
              <a:t>15</a:t>
            </a:r>
            <a:r>
              <a:rPr lang="en-US" dirty="0"/>
              <a:t>(4), 428–436. </a:t>
            </a:r>
            <a:r>
              <a:rPr lang="en-US" dirty="0">
                <a:hlinkClick r:id="rId10"/>
              </a:rPr>
              <a:t>https://doi.org/10.1080/13607863.2010.536138</a:t>
            </a:r>
            <a:endParaRPr lang="en-US" dirty="0"/>
          </a:p>
          <a:p>
            <a:r>
              <a:rPr lang="en-US" dirty="0"/>
              <a:t>Stephan, Y., </a:t>
            </a:r>
            <a:r>
              <a:rPr lang="en-US" dirty="0" err="1"/>
              <a:t>Chalabaev</a:t>
            </a:r>
            <a:r>
              <a:rPr lang="en-US" dirty="0"/>
              <a:t>, A., Kotter-</a:t>
            </a:r>
            <a:r>
              <a:rPr lang="en-US" dirty="0" err="1"/>
              <a:t>Gruhn</a:t>
            </a:r>
            <a:r>
              <a:rPr lang="en-US" dirty="0"/>
              <a:t>, D., &amp; </a:t>
            </a:r>
            <a:r>
              <a:rPr lang="en-US" dirty="0" err="1"/>
              <a:t>Jaconelli</a:t>
            </a:r>
            <a:r>
              <a:rPr lang="en-US" dirty="0"/>
              <a:t>, A. (2013). “Feeling Younger, Being Stronger”: An Experimental Study of Subjective Age and Physical Functioning Among Older Adults. </a:t>
            </a:r>
            <a:r>
              <a:rPr lang="en-US" i="1" dirty="0"/>
              <a:t>The Journals of Gerontology Series B: Psychological Sciences and Social Sciences</a:t>
            </a:r>
            <a:r>
              <a:rPr lang="en-US" dirty="0"/>
              <a:t>, </a:t>
            </a:r>
            <a:r>
              <a:rPr lang="en-US" i="1" dirty="0"/>
              <a:t>68</a:t>
            </a:r>
            <a:r>
              <a:rPr lang="en-US" dirty="0"/>
              <a:t>(1), 1–7. </a:t>
            </a:r>
            <a:r>
              <a:rPr lang="en-US" dirty="0">
                <a:hlinkClick r:id="rId11"/>
              </a:rPr>
              <a:t>https://doi.org/10.1093/geronb/gbs037</a:t>
            </a:r>
            <a:endParaRPr lang="en-US" dirty="0"/>
          </a:p>
          <a:p>
            <a:r>
              <a:rPr lang="en-US" dirty="0"/>
              <a:t>Stephan, Y., </a:t>
            </a:r>
            <a:r>
              <a:rPr lang="en-US" dirty="0" err="1"/>
              <a:t>Sutin</a:t>
            </a:r>
            <a:r>
              <a:rPr lang="en-US" dirty="0"/>
              <a:t>, A. R., </a:t>
            </a:r>
            <a:r>
              <a:rPr lang="en-US" dirty="0" err="1"/>
              <a:t>Caudroit</a:t>
            </a:r>
            <a:r>
              <a:rPr lang="en-US" dirty="0"/>
              <a:t>, J., &amp; </a:t>
            </a:r>
            <a:r>
              <a:rPr lang="en-US" dirty="0" err="1"/>
              <a:t>Terracciano</a:t>
            </a:r>
            <a:r>
              <a:rPr lang="en-US" dirty="0"/>
              <a:t>, A. (2016). Subjective Age and Changes in Memory in Older Adults. </a:t>
            </a:r>
            <a:r>
              <a:rPr lang="en-US" i="1" dirty="0"/>
              <a:t>The Journals of Gerontology Series B: Psychological Sciences and Social Sciences</a:t>
            </a:r>
            <a:r>
              <a:rPr lang="en-US" dirty="0"/>
              <a:t>, </a:t>
            </a:r>
            <a:r>
              <a:rPr lang="en-US" i="1" dirty="0"/>
              <a:t>71</a:t>
            </a:r>
            <a:r>
              <a:rPr lang="en-US" dirty="0"/>
              <a:t>(4), 675–683. </a:t>
            </a:r>
            <a:r>
              <a:rPr lang="en-US" dirty="0">
                <a:hlinkClick r:id="rId12"/>
              </a:rPr>
              <a:t>https://doi.org/10.1093/geronb/gbv010</a:t>
            </a:r>
            <a:endParaRPr lang="en-US" dirty="0"/>
          </a:p>
          <a:p>
            <a:r>
              <a:rPr lang="en-US" dirty="0"/>
              <a:t>Stephan, Y., </a:t>
            </a:r>
            <a:r>
              <a:rPr lang="en-US" dirty="0" err="1"/>
              <a:t>Sutin</a:t>
            </a:r>
            <a:r>
              <a:rPr lang="en-US" dirty="0"/>
              <a:t>, A. R., </a:t>
            </a:r>
            <a:r>
              <a:rPr lang="en-US" dirty="0" err="1"/>
              <a:t>Luchetti</a:t>
            </a:r>
            <a:r>
              <a:rPr lang="en-US" dirty="0"/>
              <a:t>, M., </a:t>
            </a:r>
            <a:r>
              <a:rPr lang="en-US" dirty="0" err="1"/>
              <a:t>Aschwanden</a:t>
            </a:r>
            <a:r>
              <a:rPr lang="en-US" dirty="0"/>
              <a:t>, D., &amp; </a:t>
            </a:r>
            <a:r>
              <a:rPr lang="en-US" dirty="0" err="1"/>
              <a:t>Terracciano</a:t>
            </a:r>
            <a:r>
              <a:rPr lang="en-US" dirty="0"/>
              <a:t>, A. (2021). Subjective age and multiple cognitive domains in two longitudinal samples. </a:t>
            </a:r>
            <a:r>
              <a:rPr lang="en-US" i="1" dirty="0"/>
              <a:t>Journal of Psychosomatic Research</a:t>
            </a:r>
            <a:r>
              <a:rPr lang="en-US" dirty="0"/>
              <a:t>, </a:t>
            </a:r>
            <a:r>
              <a:rPr lang="en-US" i="1" dirty="0"/>
              <a:t>150</a:t>
            </a:r>
            <a:r>
              <a:rPr lang="en-US" dirty="0"/>
              <a:t>, 110616. </a:t>
            </a:r>
            <a:r>
              <a:rPr lang="en-US" dirty="0">
                <a:hlinkClick r:id="rId13"/>
              </a:rPr>
              <a:t>https://doi.org/10.1016/j.jpsychores.2021.110616</a:t>
            </a:r>
            <a:endParaRPr lang="en-US" dirty="0"/>
          </a:p>
          <a:p>
            <a:r>
              <a:rPr lang="en-US" dirty="0"/>
              <a:t>Stephan, Y., </a:t>
            </a:r>
            <a:r>
              <a:rPr lang="en-US" dirty="0" err="1"/>
              <a:t>Sutin</a:t>
            </a:r>
            <a:r>
              <a:rPr lang="en-US" dirty="0"/>
              <a:t>, A. R., &amp; </a:t>
            </a:r>
            <a:r>
              <a:rPr lang="en-US" dirty="0" err="1"/>
              <a:t>Terracciano</a:t>
            </a:r>
            <a:r>
              <a:rPr lang="en-US" dirty="0"/>
              <a:t>, A. (2015). How Old Do You Feel? The Role of Age Discrimination and Biological Aging in Subjective Age. </a:t>
            </a:r>
            <a:r>
              <a:rPr lang="en-US" i="1" dirty="0"/>
              <a:t>PLOS ONE</a:t>
            </a:r>
            <a:r>
              <a:rPr lang="en-US" dirty="0"/>
              <a:t>, </a:t>
            </a:r>
            <a:r>
              <a:rPr lang="en-US" i="1" dirty="0"/>
              <a:t>10</a:t>
            </a:r>
            <a:r>
              <a:rPr lang="en-US" dirty="0"/>
              <a:t>(3), e0119293. </a:t>
            </a:r>
            <a:r>
              <a:rPr lang="en-US" dirty="0">
                <a:hlinkClick r:id="rId14"/>
              </a:rPr>
              <a:t>https://doi.org/10.1371/journal.pone.0119293</a:t>
            </a:r>
            <a:endParaRPr lang="en-US" dirty="0"/>
          </a:p>
          <a:p>
            <a:r>
              <a:rPr lang="en-US" dirty="0" err="1"/>
              <a:t>Uotinen</a:t>
            </a:r>
            <a:r>
              <a:rPr lang="en-US" dirty="0"/>
              <a:t>, V., </a:t>
            </a:r>
            <a:r>
              <a:rPr lang="en-US" dirty="0" err="1"/>
              <a:t>Rantanen</a:t>
            </a:r>
            <a:r>
              <a:rPr lang="en-US" dirty="0"/>
              <a:t>, T., </a:t>
            </a:r>
            <a:r>
              <a:rPr lang="en-US" dirty="0" err="1"/>
              <a:t>Suutama</a:t>
            </a:r>
            <a:r>
              <a:rPr lang="en-US" dirty="0"/>
              <a:t>, T., &amp; </a:t>
            </a:r>
            <a:r>
              <a:rPr lang="en-US" dirty="0" err="1"/>
              <a:t>Ruoppila</a:t>
            </a:r>
            <a:r>
              <a:rPr lang="en-US" dirty="0"/>
              <a:t>, I. (2006). Change in Subjective Age among Older People over an Eight-Year Follow-Up: ‘Getting Older and Feeling Younger?’ </a:t>
            </a:r>
            <a:r>
              <a:rPr lang="en-US" i="1" dirty="0"/>
              <a:t>Experimental Aging Research</a:t>
            </a:r>
            <a:r>
              <a:rPr lang="en-US" dirty="0"/>
              <a:t>, </a:t>
            </a:r>
            <a:r>
              <a:rPr lang="en-US" i="1" dirty="0"/>
              <a:t>32</a:t>
            </a:r>
            <a:r>
              <a:rPr lang="en-US" dirty="0"/>
              <a:t>(4), 381–393. </a:t>
            </a:r>
            <a:r>
              <a:rPr lang="en-US" dirty="0">
                <a:hlinkClick r:id="rId15"/>
              </a:rPr>
              <a:t>https://doi.org/10.1080/03610730600875759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6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4101</TotalTime>
  <Words>1873</Words>
  <Application>Microsoft Macintosh PowerPoint</Application>
  <PresentationFormat>Custom</PresentationFormat>
  <Paragraphs>100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Open Sauce</vt:lpstr>
      <vt:lpstr>Open Sauce Bold Italics</vt:lpstr>
      <vt:lpstr>Radley</vt:lpstr>
      <vt:lpstr>Open Sauce SemiBold</vt:lpstr>
      <vt:lpstr>Calibri</vt:lpstr>
      <vt:lpstr>Arial</vt:lpstr>
      <vt:lpstr>Open Sauce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Muted Blue and Brown Simple Elegant Student Part-Time Volunteer Video Resume Talking Presentation</dc:title>
  <cp:lastModifiedBy>Miller, Ruthie</cp:lastModifiedBy>
  <cp:revision>11</cp:revision>
  <dcterms:created xsi:type="dcterms:W3CDTF">2006-08-16T00:00:00Z</dcterms:created>
  <dcterms:modified xsi:type="dcterms:W3CDTF">2022-07-29T15:51:36Z</dcterms:modified>
  <dc:identifier>DAFHRAEHb58</dc:identifier>
</cp:coreProperties>
</file>